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2" r:id="rId2"/>
    <p:sldId id="259" r:id="rId3"/>
    <p:sldId id="260" r:id="rId4"/>
    <p:sldId id="263" r:id="rId5"/>
    <p:sldId id="287" r:id="rId6"/>
    <p:sldId id="274" r:id="rId7"/>
    <p:sldId id="275" r:id="rId8"/>
    <p:sldId id="288" r:id="rId9"/>
    <p:sldId id="276" r:id="rId10"/>
    <p:sldId id="289" r:id="rId11"/>
    <p:sldId id="293" r:id="rId12"/>
    <p:sldId id="292" r:id="rId13"/>
    <p:sldId id="290" r:id="rId14"/>
    <p:sldId id="291" r:id="rId15"/>
    <p:sldId id="28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7D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300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70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143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20415;&#25463;&#25991;&#20214;&#25552;&#20132;&#31995;&#32479;&#38656;&#27714;&#20998;&#26512;.docx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31171;&#40481;&#25991;&#26723;&#39029;&#38754;/pbkg7ejmlxof82hf-1602570962/index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菱形 7"/>
          <p:cNvSpPr/>
          <p:nvPr/>
        </p:nvSpPr>
        <p:spPr>
          <a:xfrm>
            <a:off x="3688163" y="984651"/>
            <a:ext cx="4815674" cy="4815674"/>
          </a:xfrm>
          <a:prstGeom prst="diamond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3853029" y="1149765"/>
            <a:ext cx="4485446" cy="4485446"/>
          </a:xfrm>
          <a:prstGeom prst="diamond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069987" y="1348190"/>
            <a:ext cx="4052025" cy="4052025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半闭框 4"/>
          <p:cNvSpPr/>
          <p:nvPr/>
        </p:nvSpPr>
        <p:spPr>
          <a:xfrm rot="19028408">
            <a:off x="3604015" y="3085729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半闭框 10"/>
          <p:cNvSpPr/>
          <p:nvPr/>
        </p:nvSpPr>
        <p:spPr>
          <a:xfrm rot="8034069">
            <a:off x="7906974" y="3085976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半闭框 8"/>
          <p:cNvSpPr/>
          <p:nvPr/>
        </p:nvSpPr>
        <p:spPr>
          <a:xfrm rot="19028408">
            <a:off x="3416140" y="3234051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 rot="7945361">
            <a:off x="8379268" y="3234137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87323" y="5735634"/>
            <a:ext cx="4429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汇报人：张思赟小组</a:t>
            </a:r>
            <a:endParaRPr lang="en-US" altLang="zh-CN" sz="2000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53029" y="2609654"/>
            <a:ext cx="498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便捷文档提交系统</a:t>
            </a:r>
            <a:endParaRPr lang="en-US" altLang="zh-CN" sz="3600" spc="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一阶段评审报告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2" grpId="0" animBg="1"/>
      <p:bldP spid="5" grpId="0" animBg="1"/>
      <p:bldP spid="11" grpId="0" animBg="1"/>
      <p:bldP spid="9" grpId="0" animBg="1"/>
      <p:bldP spid="10" grpId="0" animBg="1"/>
      <p:bldP spid="12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95E33C-4AFD-4763-B4E9-08430302BC2F}"/>
              </a:ext>
            </a:extLst>
          </p:cNvPr>
          <p:cNvSpPr txBox="1"/>
          <p:nvPr/>
        </p:nvSpPr>
        <p:spPr>
          <a:xfrm>
            <a:off x="0" y="711172"/>
            <a:ext cx="1172308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开发周期总体计划</a:t>
            </a:r>
            <a:r>
              <a:rPr lang="en-US" altLang="zh-CN" sz="2400" dirty="0">
                <a:solidFill>
                  <a:schemeClr val="bg1"/>
                </a:solidFill>
              </a:rPr>
              <a:t>: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迭代计划                预计开始时间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                                              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需求分析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09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13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需求验证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14-2020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20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  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当前迭代期目标</a:t>
            </a:r>
            <a:r>
              <a:rPr lang="en-US" altLang="zh-CN" sz="2400" dirty="0">
                <a:solidFill>
                  <a:schemeClr val="bg1"/>
                </a:solidFill>
              </a:rPr>
              <a:t>: </a:t>
            </a:r>
            <a:r>
              <a:rPr lang="zh-CN" altLang="en-US" sz="2400" dirty="0">
                <a:solidFill>
                  <a:schemeClr val="bg1"/>
                </a:solidFill>
              </a:rPr>
              <a:t>完成需求分析（确定需求，撰写需求分析文档），设计页面线框图，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	      </a:t>
            </a:r>
            <a:r>
              <a:rPr lang="zh-CN" altLang="en-US" sz="2400" dirty="0">
                <a:solidFill>
                  <a:schemeClr val="bg1"/>
                </a:solidFill>
              </a:rPr>
              <a:t>设计网页页面布局</a:t>
            </a:r>
          </a:p>
        </p:txBody>
      </p:sp>
    </p:spTree>
    <p:extLst>
      <p:ext uri="{BB962C8B-B14F-4D97-AF65-F5344CB8AC3E}">
        <p14:creationId xmlns:p14="http://schemas.microsoft.com/office/powerpoint/2010/main" val="192695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0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3E6EC55-ADD1-4865-9225-5A32DE053472}"/>
              </a:ext>
            </a:extLst>
          </p:cNvPr>
          <p:cNvSpPr/>
          <p:nvPr/>
        </p:nvSpPr>
        <p:spPr>
          <a:xfrm>
            <a:off x="0" y="0"/>
            <a:ext cx="115404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需求分析以及需求验证：定下开发语言、技术、环境，分析需求并确定，以免后期因需求变更而影响开发。（</a:t>
            </a:r>
            <a:r>
              <a:rPr lang="en-US" altLang="zh-CN" sz="2400" dirty="0">
                <a:solidFill>
                  <a:schemeClr val="bg1"/>
                </a:solidFill>
              </a:rPr>
              <a:t> 2020.09.27-2020.10.13 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技术选型：确定开发规范，确定开发语言和方式，完成</a:t>
            </a:r>
            <a:r>
              <a:rPr lang="en-US" altLang="zh-CN" sz="2400" dirty="0">
                <a:solidFill>
                  <a:schemeClr val="bg1"/>
                </a:solidFill>
              </a:rPr>
              <a:t>UI</a:t>
            </a:r>
            <a:r>
              <a:rPr lang="zh-CN" altLang="en-US" sz="2400" dirty="0">
                <a:solidFill>
                  <a:schemeClr val="bg1"/>
                </a:solidFill>
              </a:rPr>
              <a:t>设计。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系统开发：</a:t>
            </a:r>
            <a:r>
              <a:rPr lang="en-US" altLang="zh-CN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完成管理员功能的开发和登录验证功能的开发（</a:t>
            </a:r>
            <a:r>
              <a:rPr lang="en-US" altLang="zh-CN" sz="2400" dirty="0">
                <a:solidFill>
                  <a:schemeClr val="bg1"/>
                </a:solidFill>
              </a:rPr>
              <a:t>2020.10.22-2020.10.27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2.</a:t>
            </a:r>
            <a:r>
              <a:rPr lang="zh-CN" altLang="en-US" sz="2400" dirty="0">
                <a:solidFill>
                  <a:schemeClr val="bg1"/>
                </a:solidFill>
              </a:rPr>
              <a:t>完成文档收集人的功能开发（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2020.10.28-2020.11.05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3.</a:t>
            </a:r>
            <a:r>
              <a:rPr lang="zh-CN" altLang="en-US" sz="2400" dirty="0">
                <a:solidFill>
                  <a:schemeClr val="bg1"/>
                </a:solidFill>
              </a:rPr>
              <a:t>完成文档提交人的功能开发（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2020.11.06-2020.11.15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4.</a:t>
            </a:r>
            <a:r>
              <a:rPr lang="zh-CN" altLang="en-US" sz="2400" dirty="0">
                <a:solidFill>
                  <a:schemeClr val="bg1"/>
                </a:solidFill>
              </a:rPr>
              <a:t>集成所有功能模块（</a:t>
            </a:r>
            <a:r>
              <a:rPr lang="en-US" altLang="zh-CN" sz="2400" dirty="0">
                <a:solidFill>
                  <a:schemeClr val="bg1"/>
                </a:solidFill>
              </a:rPr>
              <a:t>2020.11.16-2020.11.21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系统测试：完成所有功能的单元测试，系统的并发测试和压力测试等（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成果物及最后文档编写：完成测试文档，工作文档开发历程文档等的编写整理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79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962004-F08B-4694-9B80-61012C735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906351"/>
            <a:ext cx="12192000" cy="50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一阶段总结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93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492777" y="788808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一阶段成果物总结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5683" y="265639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95683" y="468968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87E496-3542-43B9-B697-2183EC9F988F}"/>
              </a:ext>
            </a:extLst>
          </p:cNvPr>
          <p:cNvSpPr/>
          <p:nvPr/>
        </p:nvSpPr>
        <p:spPr>
          <a:xfrm>
            <a:off x="3378967" y="2822098"/>
            <a:ext cx="7997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需求分析及扩写：全组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需求分析、开发周期文档：王希珍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图标设计：陈雨希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设计：褚钦洋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开发流程图：陈嘉悦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文档编写：张思赟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946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/>
      <p:bldP spid="47" grpId="0" animBg="1"/>
      <p:bldP spid="55" grpId="0" animBg="1"/>
      <p:bldP spid="58" grpId="0" animBg="1"/>
      <p:bldP spid="19" grpId="0" animBg="1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菱形 5"/>
          <p:cNvSpPr/>
          <p:nvPr/>
        </p:nvSpPr>
        <p:spPr>
          <a:xfrm>
            <a:off x="4371076" y="1667564"/>
            <a:ext cx="3449848" cy="3449848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579392" y="1875880"/>
            <a:ext cx="3033215" cy="3033215"/>
          </a:xfrm>
          <a:prstGeom prst="diamond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50813" y="3078189"/>
            <a:ext cx="27949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4163219" y="1459707"/>
            <a:ext cx="3865561" cy="3865561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16200000">
            <a:off x="3907376" y="1203864"/>
            <a:ext cx="4377245" cy="4377245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  <p:bldP spid="4" grpId="0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331029" y="0"/>
            <a:ext cx="8860971" cy="6858000"/>
          </a:xfrm>
          <a:custGeom>
            <a:avLst/>
            <a:gdLst>
              <a:gd name="connsiteX0" fmla="*/ 0 w 8860971"/>
              <a:gd name="connsiteY0" fmla="*/ 0 h 6858000"/>
              <a:gd name="connsiteX1" fmla="*/ 8860971 w 8860971"/>
              <a:gd name="connsiteY1" fmla="*/ 0 h 6858000"/>
              <a:gd name="connsiteX2" fmla="*/ 8860971 w 8860971"/>
              <a:gd name="connsiteY2" fmla="*/ 6858000 h 6858000"/>
              <a:gd name="connsiteX3" fmla="*/ 0 w 8860971"/>
              <a:gd name="connsiteY3" fmla="*/ 6858000 h 6858000"/>
              <a:gd name="connsiteX4" fmla="*/ 0 w 8860971"/>
              <a:gd name="connsiteY4" fmla="*/ 0 h 6858000"/>
              <a:gd name="connsiteX0-1" fmla="*/ 1334530 w 8860971"/>
              <a:gd name="connsiteY0-2" fmla="*/ 0 h 6858000"/>
              <a:gd name="connsiteX1-3" fmla="*/ 8860971 w 8860971"/>
              <a:gd name="connsiteY1-4" fmla="*/ 0 h 6858000"/>
              <a:gd name="connsiteX2-5" fmla="*/ 8860971 w 8860971"/>
              <a:gd name="connsiteY2-6" fmla="*/ 6858000 h 6858000"/>
              <a:gd name="connsiteX3-7" fmla="*/ 0 w 8860971"/>
              <a:gd name="connsiteY3-8" fmla="*/ 6858000 h 6858000"/>
              <a:gd name="connsiteX4-9" fmla="*/ 1334530 w 8860971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860971" h="6858000">
                <a:moveTo>
                  <a:pt x="1334530" y="0"/>
                </a:moveTo>
                <a:lnTo>
                  <a:pt x="8860971" y="0"/>
                </a:lnTo>
                <a:lnTo>
                  <a:pt x="8860971" y="6858000"/>
                </a:lnTo>
                <a:lnTo>
                  <a:pt x="0" y="6858000"/>
                </a:lnTo>
                <a:lnTo>
                  <a:pt x="133453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92000"/>
                  <a:lumOff val="8000"/>
                  <a:alpha val="3000"/>
                </a:schemeClr>
              </a:gs>
              <a:gs pos="100000">
                <a:srgbClr val="535353">
                  <a:alpha val="3000"/>
                </a:srgbClr>
              </a:gs>
              <a:gs pos="56000">
                <a:srgbClr val="3C3C3C">
                  <a:lumMod val="92000"/>
                  <a:lumOff val="8000"/>
                  <a:alpha val="4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19876" y="2251280"/>
            <a:ext cx="3479131" cy="692459"/>
            <a:chOff x="4622525" y="3017393"/>
            <a:chExt cx="3479131" cy="811440"/>
          </a:xfrm>
        </p:grpSpPr>
        <p:sp>
          <p:nvSpPr>
            <p:cNvPr id="13" name="圆角矩形 12"/>
            <p:cNvSpPr/>
            <p:nvPr/>
          </p:nvSpPr>
          <p:spPr>
            <a:xfrm>
              <a:off x="4622525" y="3017393"/>
              <a:ext cx="3479131" cy="8114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53726" y="3100607"/>
              <a:ext cx="2216728" cy="6852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468160" y="3350299"/>
            <a:ext cx="3479131" cy="692459"/>
            <a:chOff x="8374264" y="2041584"/>
            <a:chExt cx="3479131" cy="692459"/>
          </a:xfrm>
        </p:grpSpPr>
        <p:sp>
          <p:nvSpPr>
            <p:cNvPr id="25" name="圆角矩形 24"/>
            <p:cNvSpPr/>
            <p:nvPr/>
          </p:nvSpPr>
          <p:spPr>
            <a:xfrm>
              <a:off x="8374264" y="2041584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8944850" y="2098280"/>
              <a:ext cx="23379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页面设计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245544" y="4443289"/>
            <a:ext cx="3479131" cy="692459"/>
            <a:chOff x="8275895" y="558928"/>
            <a:chExt cx="3479131" cy="692459"/>
          </a:xfrm>
        </p:grpSpPr>
        <p:sp>
          <p:nvSpPr>
            <p:cNvPr id="26" name="圆角矩形 25"/>
            <p:cNvSpPr/>
            <p:nvPr/>
          </p:nvSpPr>
          <p:spPr>
            <a:xfrm>
              <a:off x="8275895" y="558928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8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735591" y="612769"/>
              <a:ext cx="2559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开发环境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30939" y="5536279"/>
            <a:ext cx="3533570" cy="692459"/>
            <a:chOff x="7600366" y="319496"/>
            <a:chExt cx="3533570" cy="692459"/>
          </a:xfrm>
        </p:grpSpPr>
        <p:sp>
          <p:nvSpPr>
            <p:cNvPr id="27" name="圆角矩形 26"/>
            <p:cNvSpPr/>
            <p:nvPr/>
          </p:nvSpPr>
          <p:spPr>
            <a:xfrm>
              <a:off x="7600366" y="319496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2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30115" y="374669"/>
              <a:ext cx="30038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流程规划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0" y="0"/>
            <a:ext cx="4690802" cy="6858297"/>
          </a:xfrm>
          <a:custGeom>
            <a:avLst/>
            <a:gdLst>
              <a:gd name="connsiteX0" fmla="*/ 0 w 3331558"/>
              <a:gd name="connsiteY0" fmla="*/ 0 h 6858297"/>
              <a:gd name="connsiteX1" fmla="*/ 3331558 w 3331558"/>
              <a:gd name="connsiteY1" fmla="*/ 0 h 6858297"/>
              <a:gd name="connsiteX2" fmla="*/ 3331558 w 3331558"/>
              <a:gd name="connsiteY2" fmla="*/ 6858297 h 6858297"/>
              <a:gd name="connsiteX3" fmla="*/ 0 w 3331558"/>
              <a:gd name="connsiteY3" fmla="*/ 6858297 h 6858297"/>
              <a:gd name="connsiteX4" fmla="*/ 0 w 3331558"/>
              <a:gd name="connsiteY4" fmla="*/ 0 h 6858297"/>
              <a:gd name="connsiteX0-1" fmla="*/ 0 w 4690802"/>
              <a:gd name="connsiteY0-2" fmla="*/ 0 h 6858297"/>
              <a:gd name="connsiteX1-3" fmla="*/ 4690802 w 4690802"/>
              <a:gd name="connsiteY1-4" fmla="*/ 0 h 6858297"/>
              <a:gd name="connsiteX2-5" fmla="*/ 3331558 w 4690802"/>
              <a:gd name="connsiteY2-6" fmla="*/ 6858297 h 6858297"/>
              <a:gd name="connsiteX3-7" fmla="*/ 0 w 4690802"/>
              <a:gd name="connsiteY3-8" fmla="*/ 6858297 h 6858297"/>
              <a:gd name="connsiteX4-9" fmla="*/ 0 w 4690802"/>
              <a:gd name="connsiteY4-10" fmla="*/ 0 h 6858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90802" h="6858297">
                <a:moveTo>
                  <a:pt x="0" y="0"/>
                </a:moveTo>
                <a:lnTo>
                  <a:pt x="4690802" y="0"/>
                </a:lnTo>
                <a:lnTo>
                  <a:pt x="3331558" y="6858297"/>
                </a:lnTo>
                <a:lnTo>
                  <a:pt x="0" y="68582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15975" y="2422110"/>
            <a:ext cx="4252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ONTENS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49993" y="2154567"/>
            <a:ext cx="1984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grpSp>
        <p:nvGrpSpPr>
          <p:cNvPr id="29" name="组合 28"/>
          <p:cNvGrpSpPr/>
          <p:nvPr/>
        </p:nvGrpSpPr>
        <p:grpSpPr>
          <a:xfrm>
            <a:off x="4953744" y="2748388"/>
            <a:ext cx="2284512" cy="2320878"/>
            <a:chOff x="9589088" y="4349750"/>
            <a:chExt cx="914400" cy="914400"/>
          </a:xfrm>
        </p:grpSpPr>
        <p:sp>
          <p:nvSpPr>
            <p:cNvPr id="24" name="椭圆 23">
              <a:hlinkClick r:id="rId3" action="ppaction://hlinkfile"/>
            </p:cNvPr>
            <p:cNvSpPr/>
            <p:nvPr/>
          </p:nvSpPr>
          <p:spPr>
            <a:xfrm>
              <a:off x="9589088" y="4349750"/>
              <a:ext cx="914400" cy="914400"/>
            </a:xfrm>
            <a:prstGeom prst="ellipse">
              <a:avLst/>
            </a:prstGeom>
            <a:solidFill>
              <a:srgbClr val="3C3C3C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59270" y="4511131"/>
              <a:ext cx="774035" cy="230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需求文档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文档收集命名不规范，收到一堆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code.c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新建文本文档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.txt,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新建文件夹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.zip, 1.docx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之类的东西，在整理过程中很容易弄混。学校命名文件多需包含“专业、姓名、学号”等信息；公司内部的收集年度考核表或者年终总结，命名方式为：姓名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工号。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492777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492777" y="3229816"/>
            <a:ext cx="79979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重启过期收集任务，无需重新编辑。每次收东西总有人拖拖拉拉，过了时间还没交。文档收集者可以在「已截止收集」中点击需重启收集的「编辑」，点击「重新编辑」，确认开启。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3.1.3 </a:t>
            </a:r>
            <a:r>
              <a:rPr lang="zh-CN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r>
              <a:rPr lang="zh-CN" altLang="en-US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收集任务跟踪和控制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82231" y="4630982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92777" y="4765909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92777" y="5158772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问题反馈功能。文档提交人可以提交问题反馈给文档收集人。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92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0" grpId="0"/>
      <p:bldP spid="51" grpId="0"/>
      <p:bldP spid="54" grpId="0"/>
      <p:bldP spid="55" grpId="0" animBg="1"/>
      <p:bldP spid="58" grpId="0" animBg="1"/>
      <p:bldP spid="19" grpId="0" animBg="1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页面设计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473966" y="2035140"/>
            <a:ext cx="96124" cy="414495"/>
          </a:xfrm>
          <a:prstGeom prst="rect">
            <a:avLst/>
          </a:prstGeom>
          <a:solidFill>
            <a:srgbClr val="7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hlinkClick r:id="rId3" action="ppaction://hlinkfile"/>
            <a:extLst>
              <a:ext uri="{FF2B5EF4-FFF2-40B4-BE49-F238E27FC236}">
                <a16:creationId xmlns:a16="http://schemas.microsoft.com/office/drawing/2014/main" id="{9468C186-BFF3-4667-8411-D18707A9C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8" y="2035140"/>
            <a:ext cx="6553231" cy="35769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E64DA8-653D-4349-A4B2-52A800B7DC70}"/>
              </a:ext>
            </a:extLst>
          </p:cNvPr>
          <p:cNvSpPr txBox="1"/>
          <p:nvPr/>
        </p:nvSpPr>
        <p:spPr>
          <a:xfrm>
            <a:off x="5637402" y="280611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开发环境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开发方式：采用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进行网页制作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开发语言：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jdk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1.8.0_231</a:t>
            </a: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492777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492777" y="3229816"/>
            <a:ext cx="86325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数据库存储方式：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字段存储上传的文件存放的具体路径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  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其他如文档提交人、管理员等以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存储在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82231" y="4630982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92777" y="4765909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92777" y="5158772"/>
            <a:ext cx="7997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10422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0" grpId="0"/>
      <p:bldP spid="51" grpId="0"/>
      <p:bldP spid="54" grpId="0"/>
      <p:bldP spid="55" grpId="0" animBg="1"/>
      <p:bldP spid="58" grpId="0" animBg="1"/>
      <p:bldP spid="19" grpId="0" animBg="1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流程规划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569</Words>
  <Application>Microsoft Office PowerPoint</Application>
  <PresentationFormat>宽屏</PresentationFormat>
  <Paragraphs>69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张思赟</dc:creator>
  <cp:lastModifiedBy>思赟 张</cp:lastModifiedBy>
  <cp:revision>99</cp:revision>
  <dcterms:created xsi:type="dcterms:W3CDTF">2016-06-13T14:39:00Z</dcterms:created>
  <dcterms:modified xsi:type="dcterms:W3CDTF">2020-10-20T23:56:35Z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